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63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14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200" b="0">
                <a:solidFill>
                  <a:srgbClr val="000000"/>
                </a:solidFill>
                <a:latin typeface="HGP創英角ｺﾞｼｯｸUB" panose="020B0A00000000000000" pitchFamily="50" charset="-128"/>
                <a:ea typeface="HGP創英角ｺﾞｼｯｸUB" panose="020B0A00000000000000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0" tIns="0" rIns="0" bIns="0" numCol="1" anchor="t" anchorCtr="0" compatLnSpc="1"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8684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r>
              <a:rPr kumimoji="0" lang="en-US" altLang="ja-JP" dirty="0">
                <a:ea typeface="HG丸ｺﾞｼｯｸM-PRO" panose="020F0400000000000000" pitchFamily="50" charset="-128"/>
              </a:rPr>
              <a:t>Copyright 2023©DIAL SERVICE CO.,LTD. All  Rights  Reserved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761F50-9C83-4204-B01F-314E5C92BF8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408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/>
          <p:cNvGrpSpPr/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/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1" name="Line 99" hidden="1"/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2" name="Line 99" hidden="1"/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3" name="Line 99" hidden="1"/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4" name="Line 99" hidden="1"/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5" name="Line 99" hidden="1"/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6" name="Line 99" hidden="1"/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7" name="Line 99" hidden="1"/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8" name="Line 99" hidden="1"/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9" name="Line 99" hidden="1"/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0" name="Line 99" hidden="1"/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1" name="Line 99" hidden="1"/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2" name="Line 99" hidden="1"/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3" name="Line 99" hidden="1"/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4" name="Line 99" hidden="1"/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5" name="Line 99" hidden="1"/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6" name="Line 99" hidden="1"/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7" name="Line 99" hidden="1"/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8" name="Line 99" hidden="1"/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9" name="Line 99" hidden="1"/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0" name="Line 99" hidden="1"/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1" name="Line 99" hidden="1"/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2" name="Line 99" hidden="1"/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3" name="Line 99" hidden="1"/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4" name="Line 99" hidden="1"/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5" name="Line 99" hidden="1"/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6" name="Line 99" hidden="1"/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7" name="Line 99" hidden="1"/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8" name="Line 99" hidden="1"/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9" name="Line 99" hidden="1"/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0" name="Line 99" hidden="1"/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1" name="Line 99" hidden="1"/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2" name="Line 99" hidden="1"/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3" name="Line 99" hidden="1"/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4" name="Line 99" hidden="1"/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5" name="Line 99" hidden="1"/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6" name="Line 99" hidden="1"/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7" name="Line 99" hidden="1"/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8" name="Line 99" hidden="1"/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9" name="Line 99" hidden="1"/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0" name="Line 99" hidden="1"/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1" name="Line 99" hidden="1"/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2" name="Line 99" hidden="1"/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3" name="Line 99" hidden="1"/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4" name="Line 99" hidden="1"/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5" name="Line 99" hidden="1"/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6" name="Line 99" hidden="1"/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7" name="Line 99" hidden="1"/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8" name="Line 99" hidden="1"/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9" name="Line 99" hidden="1"/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0" name="Line 99" hidden="1"/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1" name="Line 99" hidden="1"/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2" name="Line 99" hidden="1"/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3" name="Line 99" hidden="1"/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4" name="Line 99" hidden="1"/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5" name="Line 99" hidden="1"/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6" name="Line 99" hidden="1"/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7" name="Line 99" hidden="1"/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8" name="Line 99" hidden="1"/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9" name="Line 99" hidden="1"/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6" name="Line 99" hidden="1"/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7" name="正方形/長方形 336" hidden="1"/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</a:ln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700">
                <a:solidFill>
                  <a:prstClr val="black"/>
                </a:solidFill>
              </a:endParaRPr>
            </a:p>
          </p:txBody>
        </p:sp>
        <p:sp>
          <p:nvSpPr>
            <p:cNvPr id="112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4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noAutofit/>
          </a:bodyPr>
          <a:lstStyle>
            <a:lvl1pPr algn="r" eaLnBrk="1" hangingPunct="1">
              <a:defRPr sz="9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fld id="{3FB226B2-99AA-4479-8E94-BC3F3AD31934}" type="slidenum">
              <a:rPr lang="ja-JP" altLang="en-US" smtClean="0"/>
              <a:t>‹#›</a:t>
            </a:fld>
            <a:endParaRPr lang="ja-JP" altLang="en-US"/>
          </a:p>
        </p:txBody>
      </p: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11670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defTabSz="913765" rtl="0" eaLnBrk="0" fontAlgn="base" hangingPunct="0">
        <a:spcBef>
          <a:spcPct val="0"/>
        </a:spcBef>
        <a:spcAft>
          <a:spcPct val="0"/>
        </a:spcAft>
        <a:defRPr kumimoji="1" sz="2100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913765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</a:defRPr>
      </a:lvl2pPr>
      <a:lvl3pPr algn="l" defTabSz="913765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</a:defRPr>
      </a:lvl3pPr>
      <a:lvl4pPr algn="l" defTabSz="913765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</a:defRPr>
      </a:lvl4pPr>
      <a:lvl5pPr algn="l" defTabSz="913765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</a:defRPr>
      </a:lvl5pPr>
      <a:lvl6pPr marL="400685" algn="l" defTabSz="913765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</a:defRPr>
      </a:lvl6pPr>
      <a:lvl7pPr marL="801370" algn="l" defTabSz="913765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</a:defRPr>
      </a:lvl7pPr>
      <a:lvl8pPr marL="1202055" algn="l" defTabSz="913765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</a:defRPr>
      </a:lvl8pPr>
      <a:lvl9pPr marL="1602740" algn="l" defTabSz="913765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</a:defRPr>
      </a:lvl9pPr>
    </p:titleStyle>
    <p:bodyStyle>
      <a:lvl1pPr algn="l" defTabSz="913765" rtl="0" eaLnBrk="0" fontAlgn="base" hangingPunct="0">
        <a:spcBef>
          <a:spcPct val="20000"/>
        </a:spcBef>
        <a:spcAft>
          <a:spcPct val="0"/>
        </a:spcAft>
        <a:defRPr kumimoji="1" lang="ja-JP" altLang="en-US" sz="1800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913765" rtl="0" eaLnBrk="0" fontAlgn="base" hangingPunct="0">
        <a:spcBef>
          <a:spcPct val="20000"/>
        </a:spcBef>
        <a:spcAft>
          <a:spcPct val="0"/>
        </a:spcAft>
        <a:defRPr kumimoji="1" lang="ja-JP" altLang="en-US" sz="1700" kern="1200">
          <a:solidFill>
            <a:srgbClr val="000000"/>
          </a:solidFill>
          <a:latin typeface="+mn-ea"/>
          <a:ea typeface="+mn-ea"/>
          <a:cs typeface="+mn-cs"/>
        </a:defRPr>
      </a:lvl2pPr>
      <a:lvl3pPr marL="247650" algn="l" defTabSz="913765" rtl="0" eaLnBrk="0" fontAlgn="base" hangingPunct="0">
        <a:spcBef>
          <a:spcPct val="20000"/>
        </a:spcBef>
        <a:spcAft>
          <a:spcPct val="0"/>
        </a:spcAft>
        <a:defRPr kumimoji="1" lang="ja-JP" altLang="en-US" sz="1500" kern="1200">
          <a:solidFill>
            <a:srgbClr val="000000"/>
          </a:solidFill>
          <a:latin typeface="+mn-ea"/>
          <a:ea typeface="+mn-ea"/>
          <a:cs typeface="+mn-cs"/>
        </a:defRPr>
      </a:lvl3pPr>
      <a:lvl4pPr marL="413385" algn="l" defTabSz="913765" rtl="0" eaLnBrk="0" fontAlgn="base" hangingPunct="0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4pPr>
      <a:lvl5pPr marL="579120" algn="l" defTabSz="913765" rtl="0" eaLnBrk="0" fontAlgn="base" hangingPunct="0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5pPr>
      <a:lvl6pPr marL="25139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76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376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376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376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376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376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8820472" y="6545549"/>
            <a:ext cx="268781" cy="19581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２０</a:t>
            </a:r>
          </a:p>
        </p:txBody>
      </p:sp>
      <p:sp>
        <p:nvSpPr>
          <p:cNvPr id="6" name="フッター プレースホルダー 4"/>
          <p:cNvSpPr txBox="1"/>
          <p:nvPr/>
        </p:nvSpPr>
        <p:spPr>
          <a:xfrm>
            <a:off x="35496" y="6675437"/>
            <a:ext cx="3786691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2024©DIAL SERVICE CO.,LTD. All  Rights  Reserved</a:t>
            </a:r>
          </a:p>
        </p:txBody>
      </p:sp>
      <p:sp>
        <p:nvSpPr>
          <p:cNvPr id="8" name="タイトル 1"/>
          <p:cNvSpPr txBox="1"/>
          <p:nvPr/>
        </p:nvSpPr>
        <p:spPr bwMode="auto">
          <a:xfrm>
            <a:off x="467544" y="252081"/>
            <a:ext cx="7467600" cy="580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normAutofit/>
          </a:bodyPr>
          <a:lstStyle>
            <a:lvl1pPr algn="l" defTabSz="913765" rtl="0" eaLnBrk="0" fontAlgn="base" hangingPunct="0">
              <a:spcBef>
                <a:spcPct val="0"/>
              </a:spcBef>
              <a:spcAft>
                <a:spcPct val="0"/>
              </a:spcAft>
              <a:defRPr kumimoji="1" sz="2100" b="1" kern="12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defRPr>
            </a:lvl1pPr>
            <a:lvl2pPr algn="l" defTabSz="913765" rtl="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 algn="l" defTabSz="913765" rtl="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 algn="l" defTabSz="913765" rtl="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 algn="l" defTabSz="913765" rtl="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  <a:lvl6pPr marL="400685" algn="l" defTabSz="913765" rtl="0" fontAlgn="base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6pPr>
            <a:lvl7pPr marL="801370" algn="l" defTabSz="913765" rtl="0" fontAlgn="base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7pPr>
            <a:lvl8pPr marL="1202055" algn="l" defTabSz="913765" rtl="0" fontAlgn="base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8pPr>
            <a:lvl9pPr marL="1602740" algn="l" defTabSz="913765" rtl="0" fontAlgn="base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グループワーク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ja-JP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359028" y="1100462"/>
          <a:ext cx="8497952" cy="17255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99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7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1949">
                <a:tc>
                  <a:txBody>
                    <a:bodyPr/>
                    <a:lstStyle/>
                    <a:p>
                      <a:pPr marL="0" marR="0" lvl="0" indent="0" algn="l" defTabSz="913765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1" dirty="0">
                          <a:latin typeface="+mn-ea"/>
                          <a:sym typeface="+mn-ea"/>
                        </a:rPr>
                        <a:t>調査方針</a:t>
                      </a:r>
                      <a:endParaRPr kumimoji="1" lang="ja-JP" altLang="en-US" sz="1100" b="1" dirty="0">
                        <a:latin typeface="+mn-ea"/>
                        <a:sym typeface="+mn-ea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765" rtl="0" fontAlgn="auto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9670">
                <a:tc>
                  <a:txBody>
                    <a:bodyPr/>
                    <a:lstStyle/>
                    <a:p>
                      <a:pPr algn="l" fontAlgn="auto">
                        <a:lnSpc>
                          <a:spcPts val="1500"/>
                        </a:lnSpc>
                      </a:pPr>
                      <a:r>
                        <a:rPr kumimoji="1" lang="ja-JP" altLang="en-US" sz="1100" b="1" dirty="0">
                          <a:latin typeface="+mn-ea"/>
                        </a:rPr>
                        <a:t>気になる点　　</a:t>
                      </a:r>
                      <a:endParaRPr kumimoji="1" lang="en-US" altLang="ja-JP" sz="1100" b="1" dirty="0">
                        <a:latin typeface="+mn-ea"/>
                      </a:endParaRPr>
                    </a:p>
                    <a:p>
                      <a:pPr algn="l" fontAlgn="auto">
                        <a:lnSpc>
                          <a:spcPts val="1500"/>
                        </a:lnSpc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n-ea"/>
                          <a:cs typeface="+mn-cs"/>
                        </a:rPr>
                        <a:t>　・見え隠れする背景</a:t>
                      </a:r>
                      <a:endParaRPr kumimoji="1" lang="en-US" altLang="ja-JP" sz="1100" b="1" kern="1200" dirty="0">
                        <a:solidFill>
                          <a:schemeClr val="tx1"/>
                        </a:solidFill>
                        <a:latin typeface="+mn-ea"/>
                        <a:cs typeface="+mn-cs"/>
                      </a:endParaRPr>
                    </a:p>
                    <a:p>
                      <a:pPr algn="l" fontAlgn="auto">
                        <a:lnSpc>
                          <a:spcPts val="1500"/>
                        </a:lnSpc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n-ea"/>
                          <a:cs typeface="+mn-cs"/>
                        </a:rPr>
                        <a:t>　・相談者の本音</a:t>
                      </a:r>
                      <a:endParaRPr kumimoji="1" lang="en-US" altLang="ja-JP" sz="1100" b="1" kern="1200" dirty="0">
                        <a:solidFill>
                          <a:schemeClr val="tx1"/>
                        </a:solidFill>
                        <a:latin typeface="+mn-ea"/>
                        <a:cs typeface="+mn-cs"/>
                      </a:endParaRPr>
                    </a:p>
                    <a:p>
                      <a:pPr algn="l" fontAlgn="auto">
                        <a:lnSpc>
                          <a:spcPts val="1500"/>
                        </a:lnSpc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n-ea"/>
                          <a:cs typeface="+mn-cs"/>
                        </a:rPr>
                        <a:t>　・別の問題</a:t>
                      </a:r>
                      <a:endParaRPr kumimoji="1" lang="en-US" altLang="ja-JP" sz="1100" b="1" kern="1200" dirty="0">
                        <a:solidFill>
                          <a:schemeClr val="tx1"/>
                        </a:solidFill>
                        <a:latin typeface="+mn-ea"/>
                        <a:cs typeface="+mn-cs"/>
                      </a:endParaRPr>
                    </a:p>
                    <a:p>
                      <a:pPr algn="l" fontAlgn="auto">
                        <a:lnSpc>
                          <a:spcPts val="1500"/>
                        </a:lnSpc>
                      </a:pPr>
                      <a:endParaRPr kumimoji="1" lang="en-US" altLang="ja-JP" sz="1100" b="1" kern="1200" dirty="0">
                        <a:solidFill>
                          <a:schemeClr val="tx1"/>
                        </a:solidFill>
                        <a:latin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fontAlgn="auto">
                        <a:lnSpc>
                          <a:spcPts val="1500"/>
                        </a:lnSpc>
                        <a:buFont typeface="Wingdings" panose="05000000000000000000" pitchFamily="2" charset="2"/>
                        <a:buNone/>
                      </a:pP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sym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690">
                <a:tc>
                  <a:txBody>
                    <a:bodyPr/>
                    <a:lstStyle/>
                    <a:p>
                      <a:pPr algn="l" fontAlgn="auto">
                        <a:lnSpc>
                          <a:spcPts val="1500"/>
                        </a:lnSpc>
                        <a:buNone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客観的情報の取集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fontAlgn="auto">
                        <a:lnSpc>
                          <a:spcPts val="1500"/>
                        </a:lnSpc>
                        <a:buFont typeface="Wingdings" panose="05000000000000000000" pitchFamily="2" charset="2"/>
                        <a:buNone/>
                      </a:pPr>
                      <a:endParaRPr kumimoji="1" lang="ja-JP" altLang="en-US" sz="1100" b="1" dirty="0">
                        <a:solidFill>
                          <a:srgbClr val="00B050"/>
                        </a:solidFill>
                        <a:latin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355600" y="3312160"/>
          <a:ext cx="8501380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54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9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90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順番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誰が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誰に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ヒアリング内容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留意点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00"/>
                        </a:lnSpc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</a:rPr>
                        <a:t>１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765" rtl="0" fontAlgn="auto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ja-JP" altLang="en-US" sz="1100" b="1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00"/>
                        </a:lnSpc>
                      </a:pP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２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765" rtl="0" fontAlgn="auto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fontAlgn="auto">
                        <a:lnSpc>
                          <a:spcPts val="1400"/>
                        </a:lnSpc>
                        <a:buFont typeface="Wingdings" panose="05000000000000000000" pitchFamily="2" charset="2"/>
                        <a:buNone/>
                      </a:pPr>
                      <a:endParaRPr kumimoji="1" lang="en-US" altLang="ja-JP" sz="11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00"/>
                        </a:lnSpc>
                      </a:pP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３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765" rtl="0" fontAlgn="auto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endParaRPr kumimoji="1" lang="ja-JP" altLang="en-US" sz="1100" b="1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ja-JP" altLang="en-US" sz="1100" b="1" dirty="0">
                        <a:solidFill>
                          <a:srgbClr val="00B050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00"/>
                        </a:lnSpc>
                      </a:pP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４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765" rtl="0" fontAlgn="auto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algn="ctr" fontAlgn="auto">
                        <a:lnSpc>
                          <a:spcPts val="1400"/>
                        </a:lnSpc>
                      </a:pP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５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auto">
                        <a:lnSpc>
                          <a:spcPts val="1400"/>
                        </a:lnSpc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765" rtl="0" fontAlgn="auto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fontAlgn="auto">
                        <a:lnSpc>
                          <a:spcPts val="1400"/>
                        </a:lnSpc>
                        <a:buFont typeface="Wingdings" panose="05000000000000000000" pitchFamily="2" charset="2"/>
                        <a:buNone/>
                      </a:pP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3765" rtl="0" fontAlgn="auto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endParaRPr kumimoji="1" lang="en-US" altLang="ja-JP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テキストボックス 1"/>
          <p:cNvSpPr txBox="1"/>
          <p:nvPr/>
        </p:nvSpPr>
        <p:spPr>
          <a:xfrm>
            <a:off x="179512" y="2969260"/>
            <a:ext cx="2150745" cy="29654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●ヒアリング</a:t>
            </a:r>
          </a:p>
        </p:txBody>
      </p:sp>
    </p:spTree>
    <p:extLst>
      <p:ext uri="{BB962C8B-B14F-4D97-AF65-F5344CB8AC3E}">
        <p14:creationId xmlns:p14="http://schemas.microsoft.com/office/powerpoint/2010/main" val="1807278333"/>
      </p:ext>
    </p:extLst>
  </p:cSld>
  <p:clrMapOvr>
    <a:masterClrMapping/>
  </p:clrMapOvr>
</p:sld>
</file>

<file path=ppt/theme/theme1.xml><?xml version="1.0" encoding="utf-8"?>
<a:theme xmlns:a="http://schemas.openxmlformats.org/drawingml/2006/main" name="18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400000000000000" pitchFamily="50" charset="-128"/>
            <a:ea typeface="HGPｺﾞｼｯｸM" panose="020B04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9104E77D12A8941860F892CFDFFB833" ma:contentTypeVersion="17" ma:contentTypeDescription="新しいドキュメントを作成します。" ma:contentTypeScope="" ma:versionID="743a454b5e7eee9f53afc24a1e87b9df">
  <xsd:schema xmlns:xsd="http://www.w3.org/2001/XMLSchema" xmlns:xs="http://www.w3.org/2001/XMLSchema" xmlns:p="http://schemas.microsoft.com/office/2006/metadata/properties" xmlns:ns2="b0c81363-00af-4a79-be55-4bbb86b39d6c" xmlns:ns3="b66ff906-6456-4d83-89d8-d8157e4cdb7f" targetNamespace="http://schemas.microsoft.com/office/2006/metadata/properties" ma:root="true" ma:fieldsID="122572c997340c6722bd4a649cc46445" ns2:_="" ns3:_="">
    <xsd:import namespace="b0c81363-00af-4a79-be55-4bbb86b39d6c"/>
    <xsd:import namespace="b66ff906-6456-4d83-89d8-d8157e4cdb7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_x5099__x8003_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81363-00af-4a79-be55-4bbb86b39d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_x5099__x8003_" ma:index="15" nillable="true" ma:displayName="備考" ma:description="特記事項・留意事項・検索用タグ・その他を記載" ma:format="Dropdown" ma:internalName="_x5099__x8003_">
      <xsd:simpleType>
        <xsd:restriction base="dms:Text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7934eefc-752e-41ba-80d8-e9b91f9630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6ff906-6456-4d83-89d8-d8157e4cdb7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9032705-6b73-4efe-9438-f5a0651dde29}" ma:internalName="TaxCatchAll" ma:showField="CatchAllData" ma:web="b66ff906-6456-4d83-89d8-d8157e4cdb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5099__x8003_ xmlns="b0c81363-00af-4a79-be55-4bbb86b39d6c" xsi:nil="true"/>
    <lcf76f155ced4ddcb4097134ff3c332f xmlns="b0c81363-00af-4a79-be55-4bbb86b39d6c">
      <Terms xmlns="http://schemas.microsoft.com/office/infopath/2007/PartnerControls"/>
    </lcf76f155ced4ddcb4097134ff3c332f>
    <TaxCatchAll xmlns="b66ff906-6456-4d83-89d8-d8157e4cdb7f" xsi:nil="true"/>
  </documentManagement>
</p:properties>
</file>

<file path=customXml/itemProps1.xml><?xml version="1.0" encoding="utf-8"?>
<ds:datastoreItem xmlns:ds="http://schemas.openxmlformats.org/officeDocument/2006/customXml" ds:itemID="{3148CDF3-2A2B-4C08-A111-62037D215FAE}"/>
</file>

<file path=customXml/itemProps2.xml><?xml version="1.0" encoding="utf-8"?>
<ds:datastoreItem xmlns:ds="http://schemas.openxmlformats.org/officeDocument/2006/customXml" ds:itemID="{ACC5ED73-57C9-4D4A-A1E5-F3259FCF862B}"/>
</file>

<file path=customXml/itemProps3.xml><?xml version="1.0" encoding="utf-8"?>
<ds:datastoreItem xmlns:ds="http://schemas.openxmlformats.org/officeDocument/2006/customXml" ds:itemID="{3C605926-5336-4A60-8468-6E2E986922FC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</TotalTime>
  <Words>56</Words>
  <Application>Microsoft Office PowerPoint</Application>
  <PresentationFormat>画面に合わせる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Calibri</vt:lpstr>
      <vt:lpstr>Wingdings</vt:lpstr>
      <vt:lpstr>18_オリジナルテンプレート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村山 薫</dc:creator>
  <cp:lastModifiedBy>村山 薫</cp:lastModifiedBy>
  <cp:revision>1</cp:revision>
  <dcterms:created xsi:type="dcterms:W3CDTF">2024-04-25T10:09:46Z</dcterms:created>
  <dcterms:modified xsi:type="dcterms:W3CDTF">2024-04-25T10:11:09Z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0x010100B9104E77D12A8941860F892CFDFFB833</vt:lpwstr>
  </property>
</Properties>
</file>